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7" r:id="rId4"/>
    <p:sldId id="258" r:id="rId5"/>
    <p:sldId id="259" r:id="rId6"/>
    <p:sldId id="260" r:id="rId7"/>
    <p:sldId id="261" r:id="rId8"/>
    <p:sldId id="262" r:id="rId9"/>
    <p:sldId id="271" r:id="rId10"/>
    <p:sldId id="263" r:id="rId11"/>
    <p:sldId id="264" r:id="rId12"/>
    <p:sldId id="265" r:id="rId13"/>
    <p:sldId id="272" r:id="rId14"/>
    <p:sldId id="266" r:id="rId15"/>
    <p:sldId id="273" r:id="rId16"/>
    <p:sldId id="267" r:id="rId17"/>
    <p:sldId id="268" r:id="rId18"/>
    <p:sldId id="274" r:id="rId19"/>
    <p:sldId id="270" r:id="rId20"/>
    <p:sldId id="279" r:id="rId21"/>
    <p:sldId id="275" r:id="rId22"/>
    <p:sldId id="269" r:id="rId23"/>
    <p:sldId id="278" r:id="rId24"/>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91" autoAdjust="0"/>
  </p:normalViewPr>
  <p:slideViewPr>
    <p:cSldViewPr>
      <p:cViewPr varScale="1">
        <p:scale>
          <a:sx n="82" d="100"/>
          <a:sy n="82" d="100"/>
        </p:scale>
        <p:origin x="1056" y="72"/>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a:t>Clique para editar o estilo do título mestre</a:t>
            </a: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90500"/>
            <a:ext cx="2057400" cy="4064000"/>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190500"/>
            <a:ext cx="6019800" cy="4064000"/>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865"/>
            <a:ext cx="8229600" cy="952500"/>
          </a:xfr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DB1E3D9E-C6C7-48F2-84A5-DE55C0A2A9C0}" type="datetimeFigureOut">
              <a:rPr lang="pt-BR" smtClean="0"/>
              <a:pPr/>
              <a:t>12/12/2019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7C62B17-87F4-4889-A8E0-6F13955F50FE}" type="slidenum">
              <a:rPr lang="pt-BR" smtClean="0"/>
              <a:pPr/>
              <a:t>‹Nº›</a:t>
            </a:fld>
            <a:endParaRPr lang="pt-B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1E3D9E-C6C7-48F2-84A5-DE55C0A2A9C0}" type="datetimeFigureOut">
              <a:rPr lang="pt-BR" smtClean="0"/>
              <a:pPr/>
              <a:t>12/12/2019</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7C62B17-87F4-4889-A8E0-6F13955F50FE}"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ntes de ser libres   Semana Santa 2018[1]">
            <a:hlinkClick r:id="" action="ppaction://media"/>
            <a:extLst>
              <a:ext uri="{FF2B5EF4-FFF2-40B4-BE49-F238E27FC236}">
                <a16:creationId xmlns:a16="http://schemas.microsoft.com/office/drawing/2014/main" id="{10DAA9F8-04E5-4FD1-8020-DB061213EF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7150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9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932040" y="1345332"/>
            <a:ext cx="3528392" cy="2246769"/>
          </a:xfrm>
          <a:prstGeom prst="rect">
            <a:avLst/>
          </a:prstGeom>
          <a:noFill/>
        </p:spPr>
        <p:txBody>
          <a:bodyPr wrap="square" rtlCol="0">
            <a:spAutoFit/>
          </a:bodyPr>
          <a:lstStyle/>
          <a:p>
            <a:pPr algn="ctr"/>
            <a:r>
              <a:rPr lang="es-ES" sz="2800" b="1" dirty="0"/>
              <a:t>El dominio que Dios otorgó al hombre fue usurpado por Satanás mediante la duda y el engaño.</a:t>
            </a:r>
          </a:p>
        </p:txBody>
      </p:sp>
      <p:pic>
        <p:nvPicPr>
          <p:cNvPr id="3" name="Imagen 2">
            <a:extLst>
              <a:ext uri="{FF2B5EF4-FFF2-40B4-BE49-F238E27FC236}">
                <a16:creationId xmlns:a16="http://schemas.microsoft.com/office/drawing/2014/main" id="{2B67911C-9F46-410D-B7FF-837CF57BF1AF}"/>
              </a:ext>
            </a:extLst>
          </p:cNvPr>
          <p:cNvPicPr>
            <a:picLocks noChangeAspect="1"/>
          </p:cNvPicPr>
          <p:nvPr/>
        </p:nvPicPr>
        <p:blipFill>
          <a:blip r:embed="rId3"/>
          <a:stretch>
            <a:fillRect/>
          </a:stretch>
        </p:blipFill>
        <p:spPr>
          <a:xfrm>
            <a:off x="7524328" y="4578868"/>
            <a:ext cx="792088" cy="576064"/>
          </a:xfrm>
          <a:prstGeom prst="rect">
            <a:avLst/>
          </a:prstGeom>
          <a:ln>
            <a:noFill/>
          </a:ln>
          <a:effectLst>
            <a:softEdge rad="112500"/>
          </a:effectLst>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187624" y="769268"/>
            <a:ext cx="6192688"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800" b="1" dirty="0"/>
              <a:t>Perdió el privilegio de tener una comunión abierta con Dios.</a:t>
            </a:r>
          </a:p>
        </p:txBody>
      </p:sp>
      <p:sp>
        <p:nvSpPr>
          <p:cNvPr id="4" name="CaixaDeTexto 3"/>
          <p:cNvSpPr txBox="1"/>
          <p:nvPr/>
        </p:nvSpPr>
        <p:spPr>
          <a:xfrm>
            <a:off x="467544" y="49188"/>
            <a:ext cx="8136904"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¿qué había perdido el hombre?</a:t>
            </a:r>
            <a:endParaRPr lang="pt-B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5" name="CaixaDeTexto 4"/>
          <p:cNvSpPr txBox="1"/>
          <p:nvPr/>
        </p:nvSpPr>
        <p:spPr>
          <a:xfrm>
            <a:off x="1187624" y="1849388"/>
            <a:ext cx="6192688"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800" b="1" dirty="0"/>
              <a:t>Perdió el dominio sobre sí </a:t>
            </a:r>
          </a:p>
          <a:p>
            <a:pPr algn="ctr"/>
            <a:r>
              <a:rPr lang="es-ES" sz="2800" b="1" dirty="0"/>
              <a:t>mismo y sobre la creación.</a:t>
            </a:r>
          </a:p>
        </p:txBody>
      </p:sp>
      <p:sp>
        <p:nvSpPr>
          <p:cNvPr id="6" name="CaixaDeTexto 5"/>
          <p:cNvSpPr txBox="1"/>
          <p:nvPr/>
        </p:nvSpPr>
        <p:spPr>
          <a:xfrm>
            <a:off x="1182613" y="754205"/>
            <a:ext cx="788999"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a:t>
            </a:r>
          </a:p>
        </p:txBody>
      </p:sp>
      <p:sp>
        <p:nvSpPr>
          <p:cNvPr id="7" name="CaixaDeTexto 6"/>
          <p:cNvSpPr txBox="1"/>
          <p:nvPr/>
        </p:nvSpPr>
        <p:spPr>
          <a:xfrm>
            <a:off x="1170891" y="1834325"/>
            <a:ext cx="788999"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B</a:t>
            </a:r>
          </a:p>
        </p:txBody>
      </p:sp>
      <p:sp>
        <p:nvSpPr>
          <p:cNvPr id="8" name="CaixaDeTexto 7"/>
          <p:cNvSpPr txBox="1"/>
          <p:nvPr/>
        </p:nvSpPr>
        <p:spPr>
          <a:xfrm>
            <a:off x="1187624" y="2929508"/>
            <a:ext cx="6192688"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800" b="1" dirty="0"/>
              <a:t>Perdió el vivir sano</a:t>
            </a:r>
          </a:p>
          <a:p>
            <a:pPr algn="ctr"/>
            <a:r>
              <a:rPr lang="es-ES" sz="2800" b="1" dirty="0"/>
              <a:t>y eternamente.</a:t>
            </a:r>
          </a:p>
        </p:txBody>
      </p:sp>
      <p:sp>
        <p:nvSpPr>
          <p:cNvPr id="9" name="CaixaDeTexto 8"/>
          <p:cNvSpPr txBox="1"/>
          <p:nvPr/>
        </p:nvSpPr>
        <p:spPr>
          <a:xfrm>
            <a:off x="1170891" y="2914445"/>
            <a:ext cx="788999"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a:t>
            </a:r>
          </a:p>
        </p:txBody>
      </p:sp>
      <p:sp>
        <p:nvSpPr>
          <p:cNvPr id="10" name="CaixaDeTexto 9"/>
          <p:cNvSpPr txBox="1"/>
          <p:nvPr/>
        </p:nvSpPr>
        <p:spPr>
          <a:xfrm>
            <a:off x="1187624" y="4009628"/>
            <a:ext cx="6192688" cy="954107"/>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s-ES" sz="2800" b="1" dirty="0"/>
              <a:t>Su poder moral e intelecto sería degradado .</a:t>
            </a:r>
            <a:endParaRPr lang="pt-BR" sz="2800" b="1" dirty="0"/>
          </a:p>
        </p:txBody>
      </p:sp>
      <p:sp>
        <p:nvSpPr>
          <p:cNvPr id="11" name="CaixaDeTexto 10"/>
          <p:cNvSpPr txBox="1"/>
          <p:nvPr/>
        </p:nvSpPr>
        <p:spPr>
          <a:xfrm>
            <a:off x="1170891" y="3994565"/>
            <a:ext cx="788999"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D</a:t>
            </a:r>
          </a:p>
        </p:txBody>
      </p:sp>
      <p:pic>
        <p:nvPicPr>
          <p:cNvPr id="3" name="Imagen 2">
            <a:extLst>
              <a:ext uri="{FF2B5EF4-FFF2-40B4-BE49-F238E27FC236}">
                <a16:creationId xmlns:a16="http://schemas.microsoft.com/office/drawing/2014/main" id="{0BA85A62-38C8-438A-B18A-99B1B23426FB}"/>
              </a:ext>
            </a:extLst>
          </p:cNvPr>
          <p:cNvPicPr>
            <a:picLocks noChangeAspect="1"/>
          </p:cNvPicPr>
          <p:nvPr/>
        </p:nvPicPr>
        <p:blipFill>
          <a:blip r:embed="rId3"/>
          <a:stretch>
            <a:fillRect/>
          </a:stretch>
        </p:blipFill>
        <p:spPr>
          <a:xfrm>
            <a:off x="7524328" y="4545393"/>
            <a:ext cx="792088" cy="646331"/>
          </a:xfrm>
          <a:prstGeom prst="rect">
            <a:avLst/>
          </a:prstGeom>
          <a:ln>
            <a:noFill/>
          </a:ln>
          <a:effectLst>
            <a:softEdge rad="112500"/>
          </a:effectLst>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1259632" y="1849388"/>
            <a:ext cx="6624736"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EL PLAN DE LA LIBERACIÓN</a:t>
            </a:r>
            <a:endParaRPr lang="pt-B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6" name="Grupo 5"/>
          <p:cNvGrpSpPr/>
          <p:nvPr/>
        </p:nvGrpSpPr>
        <p:grpSpPr>
          <a:xfrm>
            <a:off x="1043608" y="1201316"/>
            <a:ext cx="6984776" cy="648072"/>
            <a:chOff x="1043608" y="1489348"/>
            <a:chExt cx="6984776" cy="648072"/>
          </a:xfrm>
        </p:grpSpPr>
        <p:sp>
          <p:nvSpPr>
            <p:cNvPr id="7" name="Retângulo 6"/>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Grupo 9"/>
          <p:cNvGrpSpPr/>
          <p:nvPr/>
        </p:nvGrpSpPr>
        <p:grpSpPr>
          <a:xfrm rot="10800000">
            <a:off x="1043608" y="3289548"/>
            <a:ext cx="6984776" cy="648072"/>
            <a:chOff x="1043608" y="1489348"/>
            <a:chExt cx="6984776" cy="648072"/>
          </a:xfrm>
        </p:grpSpPr>
        <p:sp>
          <p:nvSpPr>
            <p:cNvPr id="11" name="Retângulo 10"/>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4" name="CaixaDeTexto 13"/>
          <p:cNvSpPr txBox="1"/>
          <p:nvPr/>
        </p:nvSpPr>
        <p:spPr>
          <a:xfrm>
            <a:off x="323528" y="1842998"/>
            <a:ext cx="1656184" cy="1446550"/>
          </a:xfrm>
          <a:prstGeom prst="rect">
            <a:avLst/>
          </a:prstGeom>
          <a:noFill/>
        </p:spPr>
        <p:txBody>
          <a:bodyPr wrap="square" rtlCol="0">
            <a:spAutoFit/>
          </a:bodyPr>
          <a:lstStyle/>
          <a:p>
            <a:pPr algn="ctr"/>
            <a:r>
              <a:rPr lang="pt-BR" sz="8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II.</a:t>
            </a:r>
          </a:p>
        </p:txBody>
      </p:sp>
      <p:pic>
        <p:nvPicPr>
          <p:cNvPr id="2" name="Imagen 1">
            <a:extLst>
              <a:ext uri="{FF2B5EF4-FFF2-40B4-BE49-F238E27FC236}">
                <a16:creationId xmlns:a16="http://schemas.microsoft.com/office/drawing/2014/main" id="{2483FC91-4968-4E65-BF20-85CFAB023B5F}"/>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788024" y="1129308"/>
            <a:ext cx="3528392" cy="3108543"/>
          </a:xfrm>
          <a:prstGeom prst="rect">
            <a:avLst/>
          </a:prstGeom>
          <a:noFill/>
        </p:spPr>
        <p:txBody>
          <a:bodyPr wrap="square" rtlCol="0">
            <a:spAutoFit/>
          </a:bodyPr>
          <a:lstStyle/>
          <a:p>
            <a:pPr algn="ctr"/>
            <a:r>
              <a:rPr lang="es-ES" sz="2800" b="1" dirty="0"/>
              <a:t>¿Quién sino Dios mismo, el creador de este mundo y del hombre, podía ejecutar un plan de libertad para sus criaturas cautivas?</a:t>
            </a:r>
          </a:p>
        </p:txBody>
      </p:sp>
      <p:pic>
        <p:nvPicPr>
          <p:cNvPr id="3" name="Imagen 2">
            <a:extLst>
              <a:ext uri="{FF2B5EF4-FFF2-40B4-BE49-F238E27FC236}">
                <a16:creationId xmlns:a16="http://schemas.microsoft.com/office/drawing/2014/main" id="{539F4D2D-C9CA-4703-B7A8-179A05337048}"/>
              </a:ext>
            </a:extLst>
          </p:cNvPr>
          <p:cNvPicPr>
            <a:picLocks noChangeAspect="1"/>
          </p:cNvPicPr>
          <p:nvPr/>
        </p:nvPicPr>
        <p:blipFill>
          <a:blip r:embed="rId3"/>
          <a:stretch>
            <a:fillRect/>
          </a:stretch>
        </p:blipFill>
        <p:spPr>
          <a:xfrm>
            <a:off x="7524328" y="4572044"/>
            <a:ext cx="792088" cy="576064"/>
          </a:xfrm>
          <a:prstGeom prst="rect">
            <a:avLst/>
          </a:prstGeom>
          <a:ln>
            <a:noFill/>
          </a:ln>
          <a:effectLst>
            <a:softEdge rad="112500"/>
          </a:effectLst>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44008" y="841276"/>
            <a:ext cx="3528392" cy="3539430"/>
          </a:xfrm>
          <a:prstGeom prst="rect">
            <a:avLst/>
          </a:prstGeom>
          <a:noFill/>
        </p:spPr>
        <p:txBody>
          <a:bodyPr wrap="square" rtlCol="0">
            <a:spAutoFit/>
          </a:bodyPr>
          <a:lstStyle/>
          <a:p>
            <a:pPr algn="ctr"/>
            <a:r>
              <a:rPr lang="es-ES" sz="2800" b="1" dirty="0"/>
              <a:t>Pero el plan de liberar tenía un propósito todavía más amplio y profundo que el de librar al hombre; era también el de vindicar el carácter de Dios ante el universo.</a:t>
            </a:r>
          </a:p>
        </p:txBody>
      </p:sp>
      <p:pic>
        <p:nvPicPr>
          <p:cNvPr id="3" name="Imagen 2">
            <a:extLst>
              <a:ext uri="{FF2B5EF4-FFF2-40B4-BE49-F238E27FC236}">
                <a16:creationId xmlns:a16="http://schemas.microsoft.com/office/drawing/2014/main" id="{2565B6DF-642D-4D71-87E7-0CB4242086C0}"/>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43608" y="1489348"/>
            <a:ext cx="7128792" cy="2677656"/>
          </a:xfrm>
          <a:prstGeom prst="rect">
            <a:avLst/>
          </a:prstGeom>
          <a:noFill/>
        </p:spPr>
        <p:txBody>
          <a:bodyPr wrap="square" rtlCol="0">
            <a:spAutoFit/>
          </a:bodyPr>
          <a:lstStyle/>
          <a:p>
            <a:pPr algn="ctr"/>
            <a:r>
              <a:rPr lang="es-ES" sz="2800" b="1" i="1" dirty="0"/>
              <a:t>“El gran conflicto que se inició en el cielo iba ser decidido en el mismo mundo, en el terreno que Satanás reclamaba como suyo. El universo entero se maravilló al ver que Cristo debía humillarse a sí mismo para salvar al hombre caído” (EGW, PP, p. 55, 56).</a:t>
            </a:r>
            <a:endParaRPr lang="pt-BR" sz="2800" b="1" i="1" dirty="0"/>
          </a:p>
        </p:txBody>
      </p:sp>
      <p:pic>
        <p:nvPicPr>
          <p:cNvPr id="3" name="Imagen 2">
            <a:extLst>
              <a:ext uri="{FF2B5EF4-FFF2-40B4-BE49-F238E27FC236}">
                <a16:creationId xmlns:a16="http://schemas.microsoft.com/office/drawing/2014/main" id="{CCED5EF2-803E-46B2-9C18-C8756F0431E3}"/>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1835696" y="1705372"/>
            <a:ext cx="5544616" cy="1938992"/>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JESUCRISTO, EL LIBERTADOR Y SEÑOR.</a:t>
            </a:r>
          </a:p>
        </p:txBody>
      </p:sp>
      <p:grpSp>
        <p:nvGrpSpPr>
          <p:cNvPr id="6" name="Grupo 5"/>
          <p:cNvGrpSpPr/>
          <p:nvPr/>
        </p:nvGrpSpPr>
        <p:grpSpPr>
          <a:xfrm>
            <a:off x="1043608" y="1201316"/>
            <a:ext cx="6984776" cy="648072"/>
            <a:chOff x="1043608" y="1489348"/>
            <a:chExt cx="6984776" cy="648072"/>
          </a:xfrm>
        </p:grpSpPr>
        <p:sp>
          <p:nvSpPr>
            <p:cNvPr id="7" name="Retângulo 6"/>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Grupo 9"/>
          <p:cNvGrpSpPr/>
          <p:nvPr/>
        </p:nvGrpSpPr>
        <p:grpSpPr>
          <a:xfrm rot="10800000">
            <a:off x="1043608" y="3289548"/>
            <a:ext cx="6984776" cy="648072"/>
            <a:chOff x="1043608" y="1489348"/>
            <a:chExt cx="6984776" cy="648072"/>
          </a:xfrm>
        </p:grpSpPr>
        <p:sp>
          <p:nvSpPr>
            <p:cNvPr id="11" name="Retângulo 10"/>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14" name="CaixaDeTexto 13"/>
          <p:cNvSpPr txBox="1"/>
          <p:nvPr/>
        </p:nvSpPr>
        <p:spPr>
          <a:xfrm>
            <a:off x="179512" y="1921396"/>
            <a:ext cx="2160240" cy="1323439"/>
          </a:xfrm>
          <a:prstGeom prst="rect">
            <a:avLst/>
          </a:prstGeom>
          <a:noFill/>
        </p:spPr>
        <p:txBody>
          <a:bodyPr wrap="square" rtlCol="0">
            <a:spAutoFit/>
          </a:bodyPr>
          <a:lstStyle/>
          <a:p>
            <a:pPr algn="ctr"/>
            <a:r>
              <a:rPr lang="pt-BR"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III.</a:t>
            </a:r>
          </a:p>
        </p:txBody>
      </p:sp>
      <p:pic>
        <p:nvPicPr>
          <p:cNvPr id="2" name="Imagen 1">
            <a:extLst>
              <a:ext uri="{FF2B5EF4-FFF2-40B4-BE49-F238E27FC236}">
                <a16:creationId xmlns:a16="http://schemas.microsoft.com/office/drawing/2014/main" id="{0873F22F-9431-4567-BE27-8DA5035A4599}"/>
              </a:ext>
            </a:extLst>
          </p:cNvPr>
          <p:cNvPicPr>
            <a:picLocks noChangeAspect="1"/>
          </p:cNvPicPr>
          <p:nvPr/>
        </p:nvPicPr>
        <p:blipFill>
          <a:blip r:embed="rId3"/>
          <a:stretch>
            <a:fillRect/>
          </a:stretch>
        </p:blipFill>
        <p:spPr>
          <a:xfrm>
            <a:off x="7524328" y="4513684"/>
            <a:ext cx="792088" cy="648072"/>
          </a:xfrm>
          <a:prstGeom prst="rect">
            <a:avLst/>
          </a:prstGeom>
          <a:ln>
            <a:noFill/>
          </a:ln>
          <a:effectLst>
            <a:softEdge rad="112500"/>
          </a:effectLst>
        </p:spPr>
      </p:pic>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220072" y="481236"/>
            <a:ext cx="3528392" cy="3970318"/>
          </a:xfrm>
          <a:prstGeom prst="rect">
            <a:avLst/>
          </a:prstGeom>
          <a:noFill/>
        </p:spPr>
        <p:txBody>
          <a:bodyPr wrap="square" rtlCol="0">
            <a:spAutoFit/>
          </a:bodyPr>
          <a:lstStyle/>
          <a:p>
            <a:pPr algn="ctr"/>
            <a:r>
              <a:rPr lang="es-ES" sz="2800" b="1" dirty="0"/>
              <a:t>Jesucristo es el Emancipador, por medio de quien, somos libertados de la esclavitud del pecado y de la muerte; es el cordero sin mancha ni contaminación </a:t>
            </a:r>
          </a:p>
          <a:p>
            <a:pPr algn="ctr"/>
            <a:r>
              <a:rPr lang="es-ES" sz="2800" b="1" dirty="0"/>
              <a:t>(1 Pedro 1:19). </a:t>
            </a:r>
            <a:endParaRPr lang="pt-BR" sz="2800" b="1" dirty="0"/>
          </a:p>
        </p:txBody>
      </p:sp>
      <p:pic>
        <p:nvPicPr>
          <p:cNvPr id="3" name="Imagen 2">
            <a:extLst>
              <a:ext uri="{FF2B5EF4-FFF2-40B4-BE49-F238E27FC236}">
                <a16:creationId xmlns:a16="http://schemas.microsoft.com/office/drawing/2014/main" id="{3FA5EF21-0971-4994-A700-16868E2F26F7}"/>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148064" y="625252"/>
            <a:ext cx="3528392" cy="3539430"/>
          </a:xfrm>
          <a:prstGeom prst="rect">
            <a:avLst/>
          </a:prstGeom>
          <a:noFill/>
        </p:spPr>
        <p:txBody>
          <a:bodyPr wrap="square" rtlCol="0">
            <a:spAutoFit/>
          </a:bodyPr>
          <a:lstStyle/>
          <a:p>
            <a:pPr algn="ctr"/>
            <a:r>
              <a:rPr lang="es-ES" sz="2800" b="1" dirty="0"/>
              <a:t>Nuestra liberación fue a un costo elevado más que cualquier riqueza, la “sangre preciosa, […] sin mancha y sin contaminación” del Hijo de Dios.</a:t>
            </a:r>
            <a:endParaRPr lang="pt-BR" sz="2800" b="1" dirty="0"/>
          </a:p>
        </p:txBody>
      </p:sp>
      <p:pic>
        <p:nvPicPr>
          <p:cNvPr id="3" name="Imagen 2">
            <a:extLst>
              <a:ext uri="{FF2B5EF4-FFF2-40B4-BE49-F238E27FC236}">
                <a16:creationId xmlns:a16="http://schemas.microsoft.com/office/drawing/2014/main" id="{43F278CB-1DB5-4D88-B120-F37FC235DD47}"/>
              </a:ext>
            </a:extLst>
          </p:cNvPr>
          <p:cNvPicPr>
            <a:picLocks noChangeAspect="1"/>
          </p:cNvPicPr>
          <p:nvPr/>
        </p:nvPicPr>
        <p:blipFill>
          <a:blip r:embed="rId3"/>
          <a:stretch>
            <a:fillRect/>
          </a:stretch>
        </p:blipFill>
        <p:spPr>
          <a:xfrm>
            <a:off x="7517504" y="4506860"/>
            <a:ext cx="792088" cy="648072"/>
          </a:xfrm>
          <a:prstGeom prst="rect">
            <a:avLst/>
          </a:prstGeom>
          <a:ln>
            <a:noFill/>
          </a:ln>
          <a:effectLst>
            <a:softEdge rad="112500"/>
          </a:effectLst>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932040" y="553244"/>
            <a:ext cx="3888432" cy="3970318"/>
          </a:xfrm>
          <a:prstGeom prst="rect">
            <a:avLst/>
          </a:prstGeom>
          <a:noFill/>
        </p:spPr>
        <p:txBody>
          <a:bodyPr wrap="square" rtlCol="0">
            <a:spAutoFit/>
          </a:bodyPr>
          <a:lstStyle/>
          <a:p>
            <a:pPr algn="ctr"/>
            <a:r>
              <a:rPr lang="es-ES" sz="2800" b="1" dirty="0"/>
              <a:t>Dios en su Palabra afirma que somos esclavos del pecado, y no podemos escapar de esta esclavitud. Sin embargo, Jesús nos ha liberado al ir a la cruz y pagar nuestra redención con su sangre. </a:t>
            </a:r>
          </a:p>
        </p:txBody>
      </p:sp>
      <p:pic>
        <p:nvPicPr>
          <p:cNvPr id="3" name="Imagen 2">
            <a:extLst>
              <a:ext uri="{FF2B5EF4-FFF2-40B4-BE49-F238E27FC236}">
                <a16:creationId xmlns:a16="http://schemas.microsoft.com/office/drawing/2014/main" id="{F7C1B704-6576-4A79-89B6-338356E6FED8}"/>
              </a:ext>
            </a:extLst>
          </p:cNvPr>
          <p:cNvPicPr>
            <a:picLocks noChangeAspect="1"/>
          </p:cNvPicPr>
          <p:nvPr/>
        </p:nvPicPr>
        <p:blipFill>
          <a:blip r:embed="rId3"/>
          <a:stretch>
            <a:fillRect/>
          </a:stretch>
        </p:blipFill>
        <p:spPr>
          <a:xfrm>
            <a:off x="7524328" y="4585692"/>
            <a:ext cx="792088" cy="576064"/>
          </a:xfrm>
          <a:prstGeom prst="rect">
            <a:avLst/>
          </a:prstGeom>
          <a:ln>
            <a:noFill/>
          </a:ln>
          <a:effectLst>
            <a:softEdge rad="112500"/>
          </a:effec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02A51FC-02D4-4B6D-A5A0-19E8E3B8AE42}"/>
              </a:ext>
            </a:extLst>
          </p:cNvPr>
          <p:cNvPicPr>
            <a:picLocks noChangeAspect="1"/>
          </p:cNvPicPr>
          <p:nvPr/>
        </p:nvPicPr>
        <p:blipFill>
          <a:blip r:embed="rId5"/>
          <a:stretch>
            <a:fillRect/>
          </a:stretch>
        </p:blipFill>
        <p:spPr>
          <a:xfrm>
            <a:off x="4615543" y="3145532"/>
            <a:ext cx="1468625" cy="936104"/>
          </a:xfrm>
          <a:prstGeom prst="rect">
            <a:avLst/>
          </a:prstGeom>
          <a:ln>
            <a:noFill/>
          </a:ln>
          <a:effectLst>
            <a:softEdge rad="112500"/>
          </a:effectLst>
        </p:spPr>
      </p:pic>
      <p:pic>
        <p:nvPicPr>
          <p:cNvPr id="3" name="Laodicea">
            <a:hlinkClick r:id="" action="ppaction://media"/>
            <a:extLst>
              <a:ext uri="{FF2B5EF4-FFF2-40B4-BE49-F238E27FC236}">
                <a16:creationId xmlns:a16="http://schemas.microsoft.com/office/drawing/2014/main" id="{632E75F4-10F2-4E05-9016-3BE9E1E98B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5527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71600" y="1489348"/>
            <a:ext cx="7128792"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1" u="none" strike="noStrike" kern="1200" cap="none" spc="0" normalizeH="0" baseline="0" noProof="0">
                <a:ln>
                  <a:noFill/>
                </a:ln>
                <a:solidFill>
                  <a:prstClr val="black"/>
                </a:solidFill>
                <a:effectLst/>
                <a:uLnTx/>
                <a:uFillTx/>
                <a:latin typeface="Calibri"/>
                <a:ea typeface="+mn-ea"/>
                <a:cs typeface="+mn-cs"/>
              </a:rPr>
              <a:t>“Sabiendo </a:t>
            </a:r>
            <a:r>
              <a:rPr kumimoji="0" lang="es-ES" sz="2800" b="1" i="1" u="none" strike="noStrike" kern="1200" cap="none" spc="0" normalizeH="0" baseline="0" noProof="0" dirty="0">
                <a:ln>
                  <a:noFill/>
                </a:ln>
                <a:solidFill>
                  <a:prstClr val="black"/>
                </a:solidFill>
                <a:effectLst/>
                <a:uLnTx/>
                <a:uFillTx/>
                <a:latin typeface="Calibri"/>
                <a:ea typeface="+mn-ea"/>
                <a:cs typeface="+mn-cs"/>
              </a:rPr>
              <a:t>que fuisteis rescatados de vuestra vana manera de vivir, la cual recibisteis de vuestros padres, no con cosas corruptibles, como oro o </a:t>
            </a:r>
            <a:r>
              <a:rPr kumimoji="0" lang="es-ES" sz="2800" b="1" i="1" u="none" strike="noStrike" kern="1200" cap="none" spc="0" normalizeH="0" baseline="0" noProof="0">
                <a:ln>
                  <a:noFill/>
                </a:ln>
                <a:solidFill>
                  <a:prstClr val="black"/>
                </a:solidFill>
                <a:effectLst/>
                <a:uLnTx/>
                <a:uFillTx/>
                <a:latin typeface="Calibri"/>
                <a:ea typeface="+mn-ea"/>
                <a:cs typeface="+mn-cs"/>
              </a:rPr>
              <a:t>plata, sino con la sangre preciosa de Cristo, como de un cordero sin mancha y sin contaminación”</a:t>
            </a:r>
            <a:endParaRPr kumimoji="0" lang="pt-BR"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3" name="CaixaDeTexto 2"/>
          <p:cNvSpPr txBox="1"/>
          <p:nvPr/>
        </p:nvSpPr>
        <p:spPr>
          <a:xfrm>
            <a:off x="2987824" y="841276"/>
            <a:ext cx="33502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itchFamily="34" charset="0"/>
                <a:ea typeface="+mn-ea"/>
                <a:cs typeface="+mn-cs"/>
              </a:rPr>
              <a:t>1 Pedro 1: 18,19</a:t>
            </a:r>
            <a:endParaRPr kumimoji="0" lang="pt-BR" sz="2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itchFamily="34" charset="0"/>
              <a:ea typeface="+mn-ea"/>
              <a:cs typeface="+mn-cs"/>
            </a:endParaRPr>
          </a:p>
        </p:txBody>
      </p:sp>
      <p:pic>
        <p:nvPicPr>
          <p:cNvPr id="4" name="Imagen 3">
            <a:extLst>
              <a:ext uri="{FF2B5EF4-FFF2-40B4-BE49-F238E27FC236}">
                <a16:creationId xmlns:a16="http://schemas.microsoft.com/office/drawing/2014/main" id="{C6C79E54-53E3-4F2F-93A5-AF5B5EA00BAF}"/>
              </a:ext>
            </a:extLst>
          </p:cNvPr>
          <p:cNvPicPr>
            <a:picLocks noChangeAspect="1"/>
          </p:cNvPicPr>
          <p:nvPr/>
        </p:nvPicPr>
        <p:blipFill>
          <a:blip r:embed="rId5"/>
          <a:stretch>
            <a:fillRect/>
          </a:stretch>
        </p:blipFill>
        <p:spPr>
          <a:xfrm>
            <a:off x="7452320" y="4513684"/>
            <a:ext cx="864096" cy="648072"/>
          </a:xfrm>
          <a:prstGeom prst="rect">
            <a:avLst/>
          </a:prstGeom>
          <a:ln>
            <a:noFill/>
          </a:ln>
          <a:effectLst>
            <a:softEdge rad="112500"/>
          </a:effectLst>
        </p:spPr>
      </p:pic>
      <p:pic>
        <p:nvPicPr>
          <p:cNvPr id="5" name="Renuevame-- Instrumental">
            <a:hlinkClick r:id="" action="ppaction://media"/>
            <a:extLst>
              <a:ext uri="{FF2B5EF4-FFF2-40B4-BE49-F238E27FC236}">
                <a16:creationId xmlns:a16="http://schemas.microsoft.com/office/drawing/2014/main" id="{F01DBDD6-AEEB-46FB-AF01-5CE832F853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552700"/>
            <a:ext cx="609600" cy="609600"/>
          </a:xfrm>
          <a:prstGeom prst="rect">
            <a:avLst/>
          </a:prstGeom>
        </p:spPr>
      </p:pic>
    </p:spTree>
    <p:extLst>
      <p:ext uri="{BB962C8B-B14F-4D97-AF65-F5344CB8AC3E}">
        <p14:creationId xmlns:p14="http://schemas.microsoft.com/office/powerpoint/2010/main" val="286991979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275856" y="2209428"/>
            <a:ext cx="5472608" cy="2308324"/>
          </a:xfrm>
          <a:prstGeom prst="rect">
            <a:avLst/>
          </a:prstGeom>
          <a:noFill/>
        </p:spPr>
        <p:txBody>
          <a:bodyPr wrap="square" rtlCol="0">
            <a:spAutoFit/>
          </a:bodyPr>
          <a:lstStyle/>
          <a:p>
            <a:pPr algn="ctr"/>
            <a:r>
              <a:rPr lang="es-ES" sz="3600" b="1" dirty="0"/>
              <a:t>Jesucristo junto al Padre y al Espíritu Santo trazaron un plan de liberación para el pecador.</a:t>
            </a:r>
            <a:endParaRPr lang="pt-BR" sz="3600" b="1" dirty="0"/>
          </a:p>
        </p:txBody>
      </p:sp>
      <p:pic>
        <p:nvPicPr>
          <p:cNvPr id="3" name="Imagen 2">
            <a:extLst>
              <a:ext uri="{FF2B5EF4-FFF2-40B4-BE49-F238E27FC236}">
                <a16:creationId xmlns:a16="http://schemas.microsoft.com/office/drawing/2014/main" id="{9D6F3E95-613A-4055-9DD0-F27D153C2975}"/>
              </a:ext>
            </a:extLst>
          </p:cNvPr>
          <p:cNvPicPr>
            <a:picLocks noChangeAspect="1"/>
          </p:cNvPicPr>
          <p:nvPr/>
        </p:nvPicPr>
        <p:blipFill>
          <a:blip r:embed="rId3"/>
          <a:stretch>
            <a:fillRect/>
          </a:stretch>
        </p:blipFill>
        <p:spPr>
          <a:xfrm>
            <a:off x="7524328" y="4517752"/>
            <a:ext cx="792088" cy="644004"/>
          </a:xfrm>
          <a:prstGeom prst="rect">
            <a:avLst/>
          </a:prstGeom>
          <a:ln>
            <a:noFill/>
          </a:ln>
          <a:effectLst>
            <a:softEdge rad="112500"/>
          </a:effectLst>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275856" y="2281436"/>
            <a:ext cx="5472608" cy="2308324"/>
          </a:xfrm>
          <a:prstGeom prst="rect">
            <a:avLst/>
          </a:prstGeom>
          <a:noFill/>
        </p:spPr>
        <p:txBody>
          <a:bodyPr wrap="square" rtlCol="0">
            <a:spAutoFit/>
          </a:bodyPr>
          <a:lstStyle/>
          <a:p>
            <a:pPr algn="ctr"/>
            <a:r>
              <a:rPr lang="es-ES" sz="3600" b="1" dirty="0"/>
              <a:t>Antes de ser liberados estábamos condenados. Nuestra liberación ha sido pagada por completo. </a:t>
            </a:r>
            <a:endParaRPr lang="pt-BR" sz="3600" b="1" dirty="0"/>
          </a:p>
        </p:txBody>
      </p:sp>
      <p:pic>
        <p:nvPicPr>
          <p:cNvPr id="3" name="Imagen 2">
            <a:extLst>
              <a:ext uri="{FF2B5EF4-FFF2-40B4-BE49-F238E27FC236}">
                <a16:creationId xmlns:a16="http://schemas.microsoft.com/office/drawing/2014/main" id="{1D63BF81-0CEB-4E86-B089-D3C54DA0B0F7}"/>
              </a:ext>
            </a:extLst>
          </p:cNvPr>
          <p:cNvPicPr>
            <a:picLocks noChangeAspect="1"/>
          </p:cNvPicPr>
          <p:nvPr/>
        </p:nvPicPr>
        <p:blipFill>
          <a:blip r:embed="rId3"/>
          <a:stretch>
            <a:fillRect/>
          </a:stretch>
        </p:blipFill>
        <p:spPr>
          <a:xfrm>
            <a:off x="7524328" y="4589760"/>
            <a:ext cx="792088" cy="571996"/>
          </a:xfrm>
          <a:prstGeom prst="rect">
            <a:avLst/>
          </a:prstGeom>
          <a:ln>
            <a:noFill/>
          </a:ln>
          <a:effectLst>
            <a:softEdge rad="112500"/>
          </a:effectLst>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4D4D9B-3346-48BE-A5E8-56F029D315CE}"/>
              </a:ext>
            </a:extLst>
          </p:cNvPr>
          <p:cNvPicPr>
            <a:picLocks noChangeAspect="1"/>
          </p:cNvPicPr>
          <p:nvPr/>
        </p:nvPicPr>
        <p:blipFill>
          <a:blip r:embed="rId3"/>
          <a:stretch>
            <a:fillRect/>
          </a:stretch>
        </p:blipFill>
        <p:spPr>
          <a:xfrm>
            <a:off x="4615543" y="3145532"/>
            <a:ext cx="1468625" cy="936104"/>
          </a:xfrm>
          <a:prstGeom prst="rect">
            <a:avLst/>
          </a:prstGeom>
          <a:ln>
            <a:noFill/>
          </a:ln>
          <a:effectLst>
            <a:softEdge rad="112500"/>
          </a:effectLst>
        </p:spPr>
      </p:pic>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3BD4008-BFAB-444A-858C-7B9FD5052684}"/>
              </a:ext>
            </a:extLst>
          </p:cNvPr>
          <p:cNvPicPr>
            <a:picLocks noChangeAspect="1"/>
          </p:cNvPicPr>
          <p:nvPr/>
        </p:nvPicPr>
        <p:blipFill>
          <a:blip r:embed="rId3"/>
          <a:stretch>
            <a:fillRect/>
          </a:stretch>
        </p:blipFill>
        <p:spPr>
          <a:xfrm>
            <a:off x="7452320" y="4585692"/>
            <a:ext cx="864096" cy="576064"/>
          </a:xfrm>
          <a:prstGeom prst="rect">
            <a:avLst/>
          </a:prstGeom>
          <a:ln>
            <a:noFill/>
          </a:ln>
          <a:effectLst>
            <a:softEdge rad="112500"/>
          </a:effectLst>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71600" y="1489348"/>
            <a:ext cx="7128792" cy="2677656"/>
          </a:xfrm>
          <a:prstGeom prst="rect">
            <a:avLst/>
          </a:prstGeom>
          <a:noFill/>
        </p:spPr>
        <p:txBody>
          <a:bodyPr wrap="square" rtlCol="0">
            <a:spAutoFit/>
          </a:bodyPr>
          <a:lstStyle/>
          <a:p>
            <a:pPr algn="ctr"/>
            <a:r>
              <a:rPr lang="es-ES" sz="2800" b="1" i="1"/>
              <a:t>“Sabiendo </a:t>
            </a:r>
            <a:r>
              <a:rPr lang="es-ES" sz="2800" b="1" i="1" dirty="0"/>
              <a:t>que fuisteis rescatados de vuestra vana manera de vivir, la cual recibisteis de vuestros padres, no con cosas corruptibles, como oro o </a:t>
            </a:r>
            <a:r>
              <a:rPr lang="es-ES" sz="2800" b="1" i="1"/>
              <a:t>plata, sino con la sangre preciosa de Cristo, como de un cordero sin mancha y sin contaminación”</a:t>
            </a:r>
            <a:endParaRPr lang="pt-BR" sz="2800" b="1" i="1" dirty="0"/>
          </a:p>
        </p:txBody>
      </p:sp>
      <p:sp>
        <p:nvSpPr>
          <p:cNvPr id="3" name="CaixaDeTexto 2"/>
          <p:cNvSpPr txBox="1"/>
          <p:nvPr/>
        </p:nvSpPr>
        <p:spPr>
          <a:xfrm>
            <a:off x="2987824" y="841276"/>
            <a:ext cx="3350276" cy="523220"/>
          </a:xfrm>
          <a:prstGeom prst="rect">
            <a:avLst/>
          </a:prstGeom>
          <a:noFill/>
        </p:spPr>
        <p:txBody>
          <a:bodyPr wrap="none" rtlCol="0">
            <a:spAutoFit/>
          </a:bodyPr>
          <a:lstStyle/>
          <a:p>
            <a:r>
              <a:rPr lang="pt-BR" sz="2800" b="1" dirty="0">
                <a:solidFill>
                  <a:srgbClr val="FF0000"/>
                </a:solidFill>
                <a:effectLst>
                  <a:outerShdw blurRad="38100" dist="38100" dir="2700000" algn="tl">
                    <a:srgbClr val="000000">
                      <a:alpha val="43137"/>
                    </a:srgbClr>
                  </a:outerShdw>
                </a:effectLst>
                <a:latin typeface="Arial Black" pitchFamily="34" charset="0"/>
              </a:rPr>
              <a:t>1 Pedro 1: 18,19</a:t>
            </a:r>
            <a:endParaRPr lang="pt-BR" sz="2800" dirty="0">
              <a:solidFill>
                <a:srgbClr val="FF0000"/>
              </a:solidFill>
              <a:effectLst>
                <a:outerShdw blurRad="38100" dist="38100" dir="2700000" algn="tl">
                  <a:srgbClr val="000000">
                    <a:alpha val="43137"/>
                  </a:srgbClr>
                </a:outerShdw>
              </a:effectLst>
              <a:latin typeface="Arial Black" pitchFamily="34" charset="0"/>
            </a:endParaRPr>
          </a:p>
        </p:txBody>
      </p:sp>
      <p:pic>
        <p:nvPicPr>
          <p:cNvPr id="4" name="Imagen 3">
            <a:extLst>
              <a:ext uri="{FF2B5EF4-FFF2-40B4-BE49-F238E27FC236}">
                <a16:creationId xmlns:a16="http://schemas.microsoft.com/office/drawing/2014/main" id="{C6C79E54-53E3-4F2F-93A5-AF5B5EA00BAF}"/>
              </a:ext>
            </a:extLst>
          </p:cNvPr>
          <p:cNvPicPr>
            <a:picLocks noChangeAspect="1"/>
          </p:cNvPicPr>
          <p:nvPr/>
        </p:nvPicPr>
        <p:blipFill>
          <a:blip r:embed="rId3"/>
          <a:stretch>
            <a:fillRect/>
          </a:stretch>
        </p:blipFill>
        <p:spPr>
          <a:xfrm>
            <a:off x="7452320" y="4513684"/>
            <a:ext cx="864096" cy="648072"/>
          </a:xfrm>
          <a:prstGeom prst="rect">
            <a:avLst/>
          </a:prstGeom>
          <a:ln>
            <a:noFill/>
          </a:ln>
          <a:effectLst>
            <a:softEdge rad="112500"/>
          </a:effectLst>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1273324"/>
            <a:ext cx="3168352" cy="4031873"/>
          </a:xfrm>
          <a:prstGeom prst="rect">
            <a:avLst/>
          </a:prstGeom>
          <a:noFill/>
        </p:spPr>
        <p:txBody>
          <a:bodyPr wrap="square" rtlCol="0">
            <a:spAutoFit/>
          </a:bodyPr>
          <a:lstStyle/>
          <a:p>
            <a:pPr algn="ctr"/>
            <a:r>
              <a:rPr lang="es-ES" sz="3200" b="1" dirty="0"/>
              <a:t>Acción y resultado de rescatar a una persona o cosa. Precio que se pide o se paga para rescatar a una persona.</a:t>
            </a:r>
            <a:endParaRPr lang="pt-BR" sz="3200" b="1" dirty="0"/>
          </a:p>
        </p:txBody>
      </p:sp>
      <p:sp>
        <p:nvSpPr>
          <p:cNvPr id="4" name="CaixaDeTexto 3"/>
          <p:cNvSpPr txBox="1"/>
          <p:nvPr/>
        </p:nvSpPr>
        <p:spPr>
          <a:xfrm>
            <a:off x="467544" y="625252"/>
            <a:ext cx="3096344"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Rescate</a:t>
            </a:r>
            <a:r>
              <a:rPr lang="pt-B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t>
            </a:r>
          </a:p>
        </p:txBody>
      </p:sp>
      <p:pic>
        <p:nvPicPr>
          <p:cNvPr id="3" name="Imagen 2">
            <a:extLst>
              <a:ext uri="{FF2B5EF4-FFF2-40B4-BE49-F238E27FC236}">
                <a16:creationId xmlns:a16="http://schemas.microsoft.com/office/drawing/2014/main" id="{90C19659-37DD-4F32-9F77-470631D63EA6}"/>
              </a:ext>
            </a:extLst>
          </p:cNvPr>
          <p:cNvPicPr>
            <a:picLocks noChangeAspect="1"/>
          </p:cNvPicPr>
          <p:nvPr/>
        </p:nvPicPr>
        <p:blipFill>
          <a:blip r:embed="rId3"/>
          <a:stretch>
            <a:fillRect/>
          </a:stretch>
        </p:blipFill>
        <p:spPr>
          <a:xfrm>
            <a:off x="7476560" y="4578868"/>
            <a:ext cx="864096" cy="576064"/>
          </a:xfrm>
          <a:prstGeom prst="rect">
            <a:avLst/>
          </a:prstGeom>
          <a:ln>
            <a:noFill/>
          </a:ln>
          <a:effectLst>
            <a:softEdge rad="112500"/>
          </a:effectLst>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1547664" y="1705372"/>
            <a:ext cx="6120680"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DE UNA CREACIÓN LIBRE A UNA CREACIÓN ESCLAVA</a:t>
            </a:r>
            <a:endParaRPr lang="pt-B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grpSp>
        <p:nvGrpSpPr>
          <p:cNvPr id="9" name="Grupo 8"/>
          <p:cNvGrpSpPr/>
          <p:nvPr/>
        </p:nvGrpSpPr>
        <p:grpSpPr>
          <a:xfrm>
            <a:off x="1043608" y="1201316"/>
            <a:ext cx="6984776" cy="648072"/>
            <a:chOff x="1043608" y="1489348"/>
            <a:chExt cx="6984776" cy="648072"/>
          </a:xfrm>
        </p:grpSpPr>
        <p:sp>
          <p:nvSpPr>
            <p:cNvPr id="6" name="Retângulo 5"/>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0" name="Grupo 9"/>
          <p:cNvGrpSpPr/>
          <p:nvPr/>
        </p:nvGrpSpPr>
        <p:grpSpPr>
          <a:xfrm rot="10800000">
            <a:off x="1043608" y="3289548"/>
            <a:ext cx="6984776" cy="648072"/>
            <a:chOff x="1043608" y="1489348"/>
            <a:chExt cx="6984776" cy="648072"/>
          </a:xfrm>
        </p:grpSpPr>
        <p:sp>
          <p:nvSpPr>
            <p:cNvPr id="11" name="Retângulo 10"/>
            <p:cNvSpPr/>
            <p:nvPr/>
          </p:nvSpPr>
          <p:spPr>
            <a:xfrm>
              <a:off x="104360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7884368" y="1489348"/>
              <a:ext cx="144016" cy="648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043608" y="1489348"/>
              <a:ext cx="6984776" cy="1440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 name="CaixaDeTexto 4"/>
          <p:cNvSpPr txBox="1"/>
          <p:nvPr/>
        </p:nvSpPr>
        <p:spPr>
          <a:xfrm>
            <a:off x="683568" y="1777380"/>
            <a:ext cx="1008112" cy="1446550"/>
          </a:xfrm>
          <a:prstGeom prst="rect">
            <a:avLst/>
          </a:prstGeom>
          <a:noFill/>
        </p:spPr>
        <p:txBody>
          <a:bodyPr wrap="square" rtlCol="0">
            <a:spAutoFit/>
          </a:bodyPr>
          <a:lstStyle/>
          <a:p>
            <a:pPr algn="ctr"/>
            <a:r>
              <a:rPr lang="pt-BR" sz="8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I.</a:t>
            </a:r>
          </a:p>
        </p:txBody>
      </p:sp>
      <p:pic>
        <p:nvPicPr>
          <p:cNvPr id="2" name="Imagen 1">
            <a:extLst>
              <a:ext uri="{FF2B5EF4-FFF2-40B4-BE49-F238E27FC236}">
                <a16:creationId xmlns:a16="http://schemas.microsoft.com/office/drawing/2014/main" id="{5DD12825-801F-4DFD-9F6A-47E0BD265049}"/>
              </a:ext>
            </a:extLst>
          </p:cNvPr>
          <p:cNvPicPr>
            <a:picLocks noChangeAspect="1"/>
          </p:cNvPicPr>
          <p:nvPr/>
        </p:nvPicPr>
        <p:blipFill>
          <a:blip r:embed="rId3"/>
          <a:stretch>
            <a:fillRect/>
          </a:stretch>
        </p:blipFill>
        <p:spPr>
          <a:xfrm>
            <a:off x="7517504" y="4507294"/>
            <a:ext cx="792088" cy="648072"/>
          </a:xfrm>
          <a:prstGeom prst="rect">
            <a:avLst/>
          </a:prstGeom>
          <a:ln>
            <a:noFill/>
          </a:ln>
          <a:effectLst>
            <a:softEdge rad="112500"/>
          </a:effectLst>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932040" y="1273324"/>
            <a:ext cx="3528392" cy="3108543"/>
          </a:xfrm>
          <a:prstGeom prst="rect">
            <a:avLst/>
          </a:prstGeom>
          <a:noFill/>
        </p:spPr>
        <p:txBody>
          <a:bodyPr wrap="square" rtlCol="0">
            <a:spAutoFit/>
          </a:bodyPr>
          <a:lstStyle/>
          <a:p>
            <a:pPr algn="ctr"/>
            <a:r>
              <a:rPr lang="es-ES" sz="2800" b="1" dirty="0"/>
              <a:t>La Biblia describe a Dios creando al hombre para luego colocarlo en un mundo perfecto, libre de temor, enemistad y muerte.</a:t>
            </a:r>
          </a:p>
        </p:txBody>
      </p:sp>
      <p:pic>
        <p:nvPicPr>
          <p:cNvPr id="3" name="Imagen 2">
            <a:extLst>
              <a:ext uri="{FF2B5EF4-FFF2-40B4-BE49-F238E27FC236}">
                <a16:creationId xmlns:a16="http://schemas.microsoft.com/office/drawing/2014/main" id="{BDDCCB8E-2ED0-48AF-8D92-DF1776EE7E0B}"/>
              </a:ext>
            </a:extLst>
          </p:cNvPr>
          <p:cNvPicPr>
            <a:picLocks noChangeAspect="1"/>
          </p:cNvPicPr>
          <p:nvPr/>
        </p:nvPicPr>
        <p:blipFill>
          <a:blip r:embed="rId3"/>
          <a:stretch>
            <a:fillRect/>
          </a:stretch>
        </p:blipFill>
        <p:spPr>
          <a:xfrm>
            <a:off x="7452320" y="4585692"/>
            <a:ext cx="864096" cy="576064"/>
          </a:xfrm>
          <a:prstGeom prst="rect">
            <a:avLst/>
          </a:prstGeom>
          <a:ln>
            <a:noFill/>
          </a:ln>
          <a:effectLst>
            <a:softEdge rad="112500"/>
          </a:effectLst>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427984" y="625252"/>
            <a:ext cx="4464496" cy="3970318"/>
          </a:xfrm>
          <a:prstGeom prst="rect">
            <a:avLst/>
          </a:prstGeom>
          <a:noFill/>
        </p:spPr>
        <p:txBody>
          <a:bodyPr wrap="square" rtlCol="0">
            <a:spAutoFit/>
          </a:bodyPr>
          <a:lstStyle/>
          <a:p>
            <a:pPr algn="ctr"/>
            <a:r>
              <a:rPr lang="es-ES" sz="2800" b="1" dirty="0"/>
              <a:t>A Adán y a Eva le fue entregado el dominio sobre todo ser creado. Pero había un peligro muy real; era la presencia de Satanás, quien amenazaba al hombre con arrebatarle ese dominio, sobre la tierra, su vida y decisiones. </a:t>
            </a:r>
          </a:p>
        </p:txBody>
      </p:sp>
      <p:pic>
        <p:nvPicPr>
          <p:cNvPr id="3" name="Imagen 2">
            <a:extLst>
              <a:ext uri="{FF2B5EF4-FFF2-40B4-BE49-F238E27FC236}">
                <a16:creationId xmlns:a16="http://schemas.microsoft.com/office/drawing/2014/main" id="{FDC6DA5A-16E3-4D54-B53A-E8178717FAD1}"/>
              </a:ext>
            </a:extLst>
          </p:cNvPr>
          <p:cNvPicPr>
            <a:picLocks noChangeAspect="1"/>
          </p:cNvPicPr>
          <p:nvPr/>
        </p:nvPicPr>
        <p:blipFill>
          <a:blip r:embed="rId3"/>
          <a:stretch>
            <a:fillRect/>
          </a:stretch>
        </p:blipFill>
        <p:spPr>
          <a:xfrm>
            <a:off x="7497032" y="4595570"/>
            <a:ext cx="864096" cy="566186"/>
          </a:xfrm>
          <a:prstGeom prst="rect">
            <a:avLst/>
          </a:prstGeom>
          <a:ln>
            <a:noFill/>
          </a:ln>
          <a:effectLst>
            <a:softEdge rad="112500"/>
          </a:effectLst>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139952" y="913284"/>
            <a:ext cx="4752528" cy="3108543"/>
          </a:xfrm>
          <a:prstGeom prst="rect">
            <a:avLst/>
          </a:prstGeom>
          <a:noFill/>
        </p:spPr>
        <p:txBody>
          <a:bodyPr wrap="square" rtlCol="0">
            <a:spAutoFit/>
          </a:bodyPr>
          <a:lstStyle/>
          <a:p>
            <a:pPr algn="ctr"/>
            <a:r>
              <a:rPr lang="es-ES" sz="2800" b="1" dirty="0"/>
              <a:t>Moisés, después de describir la condición perfecta y libre del hombre, inmediatamente describe la transformación de ese mundo en un mundo no solo esclavo sino lleno de dolor, odio y maldad.</a:t>
            </a:r>
          </a:p>
        </p:txBody>
      </p:sp>
      <p:pic>
        <p:nvPicPr>
          <p:cNvPr id="3" name="Imagen 2">
            <a:extLst>
              <a:ext uri="{FF2B5EF4-FFF2-40B4-BE49-F238E27FC236}">
                <a16:creationId xmlns:a16="http://schemas.microsoft.com/office/drawing/2014/main" id="{1F8CE96E-25D7-4760-AC30-545038F0DC91}"/>
              </a:ext>
            </a:extLst>
          </p:cNvPr>
          <p:cNvPicPr>
            <a:picLocks noChangeAspect="1"/>
          </p:cNvPicPr>
          <p:nvPr/>
        </p:nvPicPr>
        <p:blipFill>
          <a:blip r:embed="rId3"/>
          <a:stretch>
            <a:fillRect/>
          </a:stretch>
        </p:blipFill>
        <p:spPr>
          <a:xfrm>
            <a:off x="7524328" y="4615978"/>
            <a:ext cx="792088" cy="545778"/>
          </a:xfrm>
          <a:prstGeom prst="rect">
            <a:avLst/>
          </a:prstGeom>
          <a:ln>
            <a:noFill/>
          </a:ln>
          <a:effectLst>
            <a:softEdge rad="112500"/>
          </a:effectLst>
        </p:spPr>
      </p:pic>
    </p:spTree>
  </p:cSld>
  <p:clrMapOvr>
    <a:masterClrMapping/>
  </p:clrMapOvr>
  <p:transition>
    <p:fade thruBlk="1"/>
  </p:transition>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578</Words>
  <Application>Microsoft Office PowerPoint</Application>
  <PresentationFormat>Presentación en pantalla (16:10)</PresentationFormat>
  <Paragraphs>36</Paragraphs>
  <Slides>23</Slides>
  <Notes>0</Notes>
  <HiddenSlides>0</HiddenSlides>
  <MMClips>3</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Arial Black</vt:lpstr>
      <vt:lpstr>Calibri</vt:lpstr>
      <vt:lpstr>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Alana</dc:creator>
  <cp:lastModifiedBy>IASD OLOMEGA</cp:lastModifiedBy>
  <cp:revision>64</cp:revision>
  <dcterms:created xsi:type="dcterms:W3CDTF">2017-10-26T18:33:25Z</dcterms:created>
  <dcterms:modified xsi:type="dcterms:W3CDTF">2019-12-12T18:12:42Z</dcterms:modified>
</cp:coreProperties>
</file>