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6"/>
  </p:notesMasterIdLst>
  <p:sldIdLst>
    <p:sldId id="277" r:id="rId3"/>
    <p:sldId id="256" r:id="rId4"/>
    <p:sldId id="257" r:id="rId5"/>
    <p:sldId id="286" r:id="rId6"/>
    <p:sldId id="260" r:id="rId7"/>
    <p:sldId id="261" r:id="rId8"/>
    <p:sldId id="271" r:id="rId9"/>
    <p:sldId id="287" r:id="rId10"/>
    <p:sldId id="288" r:id="rId11"/>
    <p:sldId id="289" r:id="rId12"/>
    <p:sldId id="290" r:id="rId13"/>
    <p:sldId id="265" r:id="rId14"/>
    <p:sldId id="272" r:id="rId15"/>
    <p:sldId id="291" r:id="rId16"/>
    <p:sldId id="292" r:id="rId17"/>
    <p:sldId id="293" r:id="rId18"/>
    <p:sldId id="267" r:id="rId19"/>
    <p:sldId id="279" r:id="rId20"/>
    <p:sldId id="274" r:id="rId21"/>
    <p:sldId id="294" r:id="rId22"/>
    <p:sldId id="295" r:id="rId23"/>
    <p:sldId id="296" r:id="rId24"/>
    <p:sldId id="276" r:id="rId25"/>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056" y="72"/>
      </p:cViewPr>
      <p:guideLst>
        <p:guide orient="horz" pos="180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99965D-D965-4A75-85F2-4761E220B146}" type="datetimeFigureOut">
              <a:rPr lang="pt-BR" smtClean="0"/>
              <a:pPr/>
              <a:t>19/12/2019</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35CD19-C4EA-46F4-AD9C-63260EA3F136}"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a:t>Clique para editar o estilo do título mestre</a:t>
            </a: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90500"/>
            <a:ext cx="2057400" cy="40640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190500"/>
            <a:ext cx="6019800" cy="40640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a:t>Clique para editar o estilo do título mestre</a:t>
            </a: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865"/>
            <a:ext cx="8229600" cy="9525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90500"/>
            <a:ext cx="2057400" cy="40640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190500"/>
            <a:ext cx="6019800" cy="40640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865"/>
            <a:ext cx="8229600" cy="9525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DB1E3D9E-C6C7-48F2-84A5-DE55C0A2A9C0}" type="datetimeFigureOut">
              <a:rPr lang="pt-BR" smtClean="0"/>
              <a:pPr/>
              <a:t>19/12/2019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1E3D9E-C6C7-48F2-84A5-DE55C0A2A9C0}" type="datetimeFigureOut">
              <a:rPr lang="pt-BR" smtClean="0"/>
              <a:pPr/>
              <a:t>19/12/2019</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7C62B17-87F4-4889-A8E0-6F13955F50FE}"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1E3D9E-C6C7-48F2-84A5-DE55C0A2A9C0}" type="datetimeFigureOut">
              <a:rPr lang="pt-BR" smtClean="0">
                <a:solidFill>
                  <a:prstClr val="black">
                    <a:tint val="75000"/>
                  </a:prstClr>
                </a:solidFill>
              </a:rPr>
              <a:pPr/>
              <a:t>19/12/2019</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7C62B17-87F4-4889-A8E0-6F13955F50FE}" type="slidenum">
              <a:rPr lang="pt-BR" smtClean="0">
                <a:solidFill>
                  <a:prstClr val="black">
                    <a:tint val="75000"/>
                  </a:prstClr>
                </a:solidFill>
              </a: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Libres de la incredulidad   Semana Santa 2018[1]">
            <a:hlinkClick r:id="" action="ppaction://media"/>
            <a:extLst>
              <a:ext uri="{FF2B5EF4-FFF2-40B4-BE49-F238E27FC236}">
                <a16:creationId xmlns:a16="http://schemas.microsoft.com/office/drawing/2014/main" id="{BB7E0EFF-61CC-4D71-9CE3-3E3FCB765B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7150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220072" y="1489348"/>
            <a:ext cx="3672408" cy="2246769"/>
          </a:xfrm>
          <a:prstGeom prst="rect">
            <a:avLst/>
          </a:prstGeom>
          <a:noFill/>
        </p:spPr>
        <p:txBody>
          <a:bodyPr wrap="square" rtlCol="0">
            <a:spAutoFit/>
          </a:bodyPr>
          <a:lstStyle/>
          <a:p>
            <a:pPr algn="ctr"/>
            <a:r>
              <a:rPr lang="es-ES" sz="2800" b="1" dirty="0">
                <a:latin typeface="Arial" pitchFamily="34" charset="0"/>
                <a:cs typeface="Arial" pitchFamily="34" charset="0"/>
              </a:rPr>
              <a:t>La incredulidad es la incapacidad para creer, mientras que creer es tener fe y tener fe es confiar. </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6BEDA532-8141-41B9-B41A-5724BEDE97BC}"/>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220072" y="1489348"/>
            <a:ext cx="3672408" cy="1384995"/>
          </a:xfrm>
          <a:prstGeom prst="rect">
            <a:avLst/>
          </a:prstGeom>
          <a:noFill/>
        </p:spPr>
        <p:txBody>
          <a:bodyPr wrap="square" rtlCol="0">
            <a:spAutoFit/>
          </a:bodyPr>
          <a:lstStyle/>
          <a:p>
            <a:pPr algn="ctr"/>
            <a:r>
              <a:rPr lang="es-ES" sz="2800" b="1" dirty="0">
                <a:latin typeface="Arial" pitchFamily="34" charset="0"/>
                <a:cs typeface="Arial" pitchFamily="34" charset="0"/>
              </a:rPr>
              <a:t>¿En quién o en qué depositas tu confianza?</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F3692949-CF3E-4B38-8EDE-5E2A22ECC1FB}"/>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1259632" y="1849388"/>
            <a:ext cx="6624736"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PEDRO NIEGA A JESÚS</a:t>
            </a:r>
          </a:p>
        </p:txBody>
      </p:sp>
      <p:grpSp>
        <p:nvGrpSpPr>
          <p:cNvPr id="6" name="Grupo 5"/>
          <p:cNvGrpSpPr/>
          <p:nvPr/>
        </p:nvGrpSpPr>
        <p:grpSpPr>
          <a:xfrm>
            <a:off x="1043608" y="1201316"/>
            <a:ext cx="6984776" cy="648072"/>
            <a:chOff x="1043608" y="1489348"/>
            <a:chExt cx="6984776" cy="648072"/>
          </a:xfrm>
        </p:grpSpPr>
        <p:sp>
          <p:nvSpPr>
            <p:cNvPr id="7" name="Retângulo 6"/>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0" name="Grupo 9"/>
          <p:cNvGrpSpPr/>
          <p:nvPr/>
        </p:nvGrpSpPr>
        <p:grpSpPr>
          <a:xfrm rot="10800000">
            <a:off x="1043608" y="3289548"/>
            <a:ext cx="6984776" cy="648072"/>
            <a:chOff x="1043608" y="1489348"/>
            <a:chExt cx="6984776" cy="648072"/>
          </a:xfrm>
        </p:grpSpPr>
        <p:sp>
          <p:nvSpPr>
            <p:cNvPr id="11" name="Retângulo 10"/>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4" name="CaixaDeTexto 13"/>
          <p:cNvSpPr txBox="1"/>
          <p:nvPr/>
        </p:nvSpPr>
        <p:spPr>
          <a:xfrm>
            <a:off x="323528" y="1842998"/>
            <a:ext cx="1656184" cy="1446550"/>
          </a:xfrm>
          <a:prstGeom prst="rect">
            <a:avLst/>
          </a:prstGeom>
          <a:noFill/>
        </p:spPr>
        <p:txBody>
          <a:bodyPr wrap="square" rtlCol="0">
            <a:spAutoFit/>
          </a:bodyPr>
          <a:lstStyle/>
          <a:p>
            <a:pPr algn="ctr"/>
            <a:r>
              <a:rPr lang="pt-BR" sz="8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II.</a:t>
            </a:r>
          </a:p>
        </p:txBody>
      </p:sp>
      <p:pic>
        <p:nvPicPr>
          <p:cNvPr id="2" name="Imagen 1">
            <a:extLst>
              <a:ext uri="{FF2B5EF4-FFF2-40B4-BE49-F238E27FC236}">
                <a16:creationId xmlns:a16="http://schemas.microsoft.com/office/drawing/2014/main" id="{4122CCA9-0AFC-4D9D-98DC-EFB290D46167}"/>
              </a:ext>
            </a:extLst>
          </p:cNvPr>
          <p:cNvPicPr>
            <a:picLocks noChangeAspect="1"/>
          </p:cNvPicPr>
          <p:nvPr/>
        </p:nvPicPr>
        <p:blipFill>
          <a:blip r:embed="rId3"/>
          <a:stretch>
            <a:fillRect/>
          </a:stretch>
        </p:blipFill>
        <p:spPr>
          <a:xfrm>
            <a:off x="7524328" y="4657700"/>
            <a:ext cx="792088" cy="576064"/>
          </a:xfrm>
          <a:prstGeom prst="rect">
            <a:avLst/>
          </a:prstGeom>
          <a:ln>
            <a:noFill/>
          </a:ln>
          <a:effectLst>
            <a:softEdge rad="112500"/>
          </a:effec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292080" y="409228"/>
            <a:ext cx="3672408" cy="3539430"/>
          </a:xfrm>
          <a:prstGeom prst="rect">
            <a:avLst/>
          </a:prstGeom>
          <a:noFill/>
        </p:spPr>
        <p:txBody>
          <a:bodyPr wrap="square" rtlCol="0">
            <a:spAutoFit/>
          </a:bodyPr>
          <a:lstStyle/>
          <a:p>
            <a:pPr algn="ctr"/>
            <a:r>
              <a:rPr lang="es-ES" sz="2800" b="1" dirty="0">
                <a:latin typeface="Arial" pitchFamily="34" charset="0"/>
                <a:cs typeface="Arial" pitchFamily="34" charset="0"/>
              </a:rPr>
              <a:t>Mientras Jesús oraba con una angustia inconcebible, les había pedido a sus discípulos que se mantuvieran en oración. </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BD68FF37-56E4-4016-A369-A3FDDDFEB633}"/>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436096" y="769268"/>
            <a:ext cx="3384376" cy="2246769"/>
          </a:xfrm>
          <a:prstGeom prst="rect">
            <a:avLst/>
          </a:prstGeom>
          <a:noFill/>
        </p:spPr>
        <p:txBody>
          <a:bodyPr wrap="square" rtlCol="0">
            <a:spAutoFit/>
          </a:bodyPr>
          <a:lstStyle/>
          <a:p>
            <a:pPr algn="ctr"/>
            <a:r>
              <a:rPr lang="es-ES" sz="2800" b="1" dirty="0">
                <a:latin typeface="Arial" pitchFamily="34" charset="0"/>
                <a:cs typeface="Arial" pitchFamily="34" charset="0"/>
              </a:rPr>
              <a:t>Los discípulos no eran conscientes de los tiempos que estaban viviendo. </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4E8AF2D8-364F-4A57-B094-ECD08C867AF8}"/>
              </a:ext>
            </a:extLst>
          </p:cNvPr>
          <p:cNvPicPr>
            <a:picLocks noChangeAspect="1"/>
          </p:cNvPicPr>
          <p:nvPr/>
        </p:nvPicPr>
        <p:blipFill>
          <a:blip r:embed="rId3"/>
          <a:stretch>
            <a:fillRect/>
          </a:stretch>
        </p:blipFill>
        <p:spPr>
          <a:xfrm>
            <a:off x="7452320" y="4615842"/>
            <a:ext cx="864096" cy="545914"/>
          </a:xfrm>
          <a:prstGeom prst="rect">
            <a:avLst/>
          </a:prstGeom>
          <a:ln>
            <a:noFill/>
          </a:ln>
          <a:effectLst>
            <a:softEdge rad="112500"/>
          </a:effec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436096" y="1777380"/>
            <a:ext cx="3384376" cy="1323439"/>
          </a:xfrm>
          <a:prstGeom prst="rect">
            <a:avLst/>
          </a:prstGeom>
          <a:noFill/>
        </p:spPr>
        <p:txBody>
          <a:bodyPr wrap="square" rtlCol="0">
            <a:spAutoFit/>
          </a:bodyPr>
          <a:lstStyle/>
          <a:p>
            <a:pPr algn="ctr"/>
            <a:r>
              <a:rPr lang="pt-BR" sz="4000" b="1" dirty="0">
                <a:latin typeface="Arial" pitchFamily="34" charset="0"/>
                <a:cs typeface="Arial" pitchFamily="34" charset="0"/>
              </a:rPr>
              <a:t>“No </a:t>
            </a:r>
            <a:r>
              <a:rPr lang="pt-BR" sz="4000" b="1" dirty="0" err="1">
                <a:latin typeface="Arial" pitchFamily="34" charset="0"/>
                <a:cs typeface="Arial" pitchFamily="34" charset="0"/>
              </a:rPr>
              <a:t>le</a:t>
            </a:r>
            <a:r>
              <a:rPr lang="pt-BR" sz="4000" b="1" dirty="0">
                <a:latin typeface="Arial" pitchFamily="34" charset="0"/>
                <a:cs typeface="Arial" pitchFamily="34" charset="0"/>
              </a:rPr>
              <a:t> </a:t>
            </a:r>
            <a:r>
              <a:rPr lang="pt-BR" sz="4000" b="1" dirty="0" err="1">
                <a:latin typeface="Arial" pitchFamily="34" charset="0"/>
                <a:cs typeface="Arial" pitchFamily="34" charset="0"/>
              </a:rPr>
              <a:t>conozco</a:t>
            </a:r>
            <a:r>
              <a:rPr lang="pt-BR" sz="4000" b="1" dirty="0">
                <a:latin typeface="Arial" pitchFamily="34" charset="0"/>
                <a:cs typeface="Arial" pitchFamily="34" charset="0"/>
              </a:rPr>
              <a:t>.” </a:t>
            </a:r>
          </a:p>
        </p:txBody>
      </p:sp>
      <p:pic>
        <p:nvPicPr>
          <p:cNvPr id="3" name="Imagen 2">
            <a:extLst>
              <a:ext uri="{FF2B5EF4-FFF2-40B4-BE49-F238E27FC236}">
                <a16:creationId xmlns:a16="http://schemas.microsoft.com/office/drawing/2014/main" id="{B3008294-0D87-41D1-815C-247B6F23B371}"/>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427984" y="205800"/>
            <a:ext cx="4464496" cy="3108543"/>
          </a:xfrm>
          <a:prstGeom prst="rect">
            <a:avLst/>
          </a:prstGeom>
          <a:noFill/>
        </p:spPr>
        <p:txBody>
          <a:bodyPr wrap="square" rtlCol="0">
            <a:spAutoFit/>
          </a:bodyPr>
          <a:lstStyle/>
          <a:p>
            <a:pPr algn="ctr"/>
            <a:r>
              <a:rPr lang="es-ES" sz="2800" b="1" dirty="0">
                <a:latin typeface="Arial" pitchFamily="34" charset="0"/>
                <a:cs typeface="Arial" pitchFamily="34" charset="0"/>
              </a:rPr>
              <a:t>El discípulo de Cristo que en nuestra época disfraza su fe por temor a sufrir oprobio niega a su Señor tan realmente como lo negó Pedro en la sala del tribunal.</a:t>
            </a:r>
          </a:p>
        </p:txBody>
      </p:sp>
      <p:pic>
        <p:nvPicPr>
          <p:cNvPr id="3" name="Imagen 2">
            <a:extLst>
              <a:ext uri="{FF2B5EF4-FFF2-40B4-BE49-F238E27FC236}">
                <a16:creationId xmlns:a16="http://schemas.microsoft.com/office/drawing/2014/main" id="{230EA833-7F5C-454B-B885-1B82E7A3506E}"/>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1835696" y="1966109"/>
            <a:ext cx="5544616"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LA MIRADA DE AMOR DE JESÚS </a:t>
            </a:r>
            <a:endParaRPr lang="pt-B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6" name="Grupo 5"/>
          <p:cNvGrpSpPr/>
          <p:nvPr/>
        </p:nvGrpSpPr>
        <p:grpSpPr>
          <a:xfrm>
            <a:off x="1043608" y="1201316"/>
            <a:ext cx="6984776" cy="648072"/>
            <a:chOff x="1043608" y="1489348"/>
            <a:chExt cx="6984776" cy="648072"/>
          </a:xfrm>
        </p:grpSpPr>
        <p:sp>
          <p:nvSpPr>
            <p:cNvPr id="7" name="Retângulo 6"/>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0" name="Grupo 9"/>
          <p:cNvGrpSpPr/>
          <p:nvPr/>
        </p:nvGrpSpPr>
        <p:grpSpPr>
          <a:xfrm rot="10800000">
            <a:off x="1043608" y="3289548"/>
            <a:ext cx="6984776" cy="648072"/>
            <a:chOff x="1043608" y="1489348"/>
            <a:chExt cx="6984776" cy="648072"/>
          </a:xfrm>
        </p:grpSpPr>
        <p:sp>
          <p:nvSpPr>
            <p:cNvPr id="11" name="Retângulo 10"/>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4" name="CaixaDeTexto 13"/>
          <p:cNvSpPr txBox="1"/>
          <p:nvPr/>
        </p:nvSpPr>
        <p:spPr>
          <a:xfrm>
            <a:off x="179512" y="1921396"/>
            <a:ext cx="2160240" cy="1323439"/>
          </a:xfrm>
          <a:prstGeom prst="rect">
            <a:avLst/>
          </a:prstGeom>
          <a:noFill/>
        </p:spPr>
        <p:txBody>
          <a:bodyPr wrap="square" rtlCol="0">
            <a:spAutoFit/>
          </a:bodyPr>
          <a:lstStyle/>
          <a:p>
            <a:pPr algn="ctr"/>
            <a:r>
              <a:rPr lang="pt-BR"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III.</a:t>
            </a:r>
          </a:p>
        </p:txBody>
      </p:sp>
      <p:pic>
        <p:nvPicPr>
          <p:cNvPr id="2" name="Imagen 1">
            <a:extLst>
              <a:ext uri="{FF2B5EF4-FFF2-40B4-BE49-F238E27FC236}">
                <a16:creationId xmlns:a16="http://schemas.microsoft.com/office/drawing/2014/main" id="{F2E934B6-F690-4699-8667-9A077F99FCA4}"/>
              </a:ext>
            </a:extLst>
          </p:cNvPr>
          <p:cNvPicPr>
            <a:picLocks noChangeAspect="1"/>
          </p:cNvPicPr>
          <p:nvPr/>
        </p:nvPicPr>
        <p:blipFill>
          <a:blip r:embed="rId3"/>
          <a:stretch>
            <a:fillRect/>
          </a:stretch>
        </p:blipFill>
        <p:spPr>
          <a:xfrm>
            <a:off x="7524328" y="4657700"/>
            <a:ext cx="792088" cy="576064"/>
          </a:xfrm>
          <a:prstGeom prst="rect">
            <a:avLst/>
          </a:prstGeom>
          <a:ln>
            <a:noFill/>
          </a:ln>
          <a:effectLst>
            <a:softEdge rad="112500"/>
          </a:effec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15616" y="913284"/>
            <a:ext cx="7128792" cy="3108543"/>
          </a:xfrm>
          <a:prstGeom prst="rect">
            <a:avLst/>
          </a:prstGeom>
          <a:noFill/>
        </p:spPr>
        <p:txBody>
          <a:bodyPr wrap="square" rtlCol="0">
            <a:spAutoFit/>
          </a:bodyPr>
          <a:lstStyle/>
          <a:p>
            <a:pPr algn="ctr"/>
            <a:r>
              <a:rPr lang="es-ES" sz="2800" b="1" i="1" dirty="0">
                <a:solidFill>
                  <a:prstClr val="black"/>
                </a:solidFill>
                <a:latin typeface="Arial" pitchFamily="34" charset="0"/>
                <a:cs typeface="Arial" pitchFamily="34" charset="0"/>
              </a:rPr>
              <a:t>“Entonces, vuelto el Señor, miró a Pedro; y Pedro se acordó de la palabra del Señor, que le había dicho: Antes que el gallo cante, me negarás tres veces. Y Pedro, saliendo fuera, lloró amargamente.” </a:t>
            </a:r>
          </a:p>
          <a:p>
            <a:pPr algn="ctr"/>
            <a:r>
              <a:rPr lang="pt-BR" sz="2800" b="1" i="1" dirty="0">
                <a:solidFill>
                  <a:prstClr val="black"/>
                </a:solidFill>
                <a:latin typeface="Arial" pitchFamily="34" charset="0"/>
                <a:cs typeface="Arial" pitchFamily="34" charset="0"/>
              </a:rPr>
              <a:t>Lucas 22:61 y 62 </a:t>
            </a:r>
          </a:p>
        </p:txBody>
      </p:sp>
      <p:pic>
        <p:nvPicPr>
          <p:cNvPr id="3" name="Imagen 2">
            <a:extLst>
              <a:ext uri="{FF2B5EF4-FFF2-40B4-BE49-F238E27FC236}">
                <a16:creationId xmlns:a16="http://schemas.microsoft.com/office/drawing/2014/main" id="{6B92F938-0D2B-4315-9451-AD51D2D428C1}"/>
              </a:ext>
            </a:extLst>
          </p:cNvPr>
          <p:cNvPicPr>
            <a:picLocks noChangeAspect="1"/>
          </p:cNvPicPr>
          <p:nvPr/>
        </p:nvPicPr>
        <p:blipFill>
          <a:blip r:embed="rId3"/>
          <a:stretch>
            <a:fillRect/>
          </a:stretch>
        </p:blipFill>
        <p:spPr>
          <a:xfrm>
            <a:off x="7524328" y="4606453"/>
            <a:ext cx="792088" cy="555303"/>
          </a:xfrm>
          <a:prstGeom prst="rect">
            <a:avLst/>
          </a:prstGeom>
          <a:ln>
            <a:noFill/>
          </a:ln>
          <a:effectLst>
            <a:softEdge rad="112500"/>
          </a:effectLst>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292080" y="1777380"/>
            <a:ext cx="3528392" cy="2246769"/>
          </a:xfrm>
          <a:prstGeom prst="rect">
            <a:avLst/>
          </a:prstGeom>
          <a:noFill/>
        </p:spPr>
        <p:txBody>
          <a:bodyPr wrap="square" rtlCol="0">
            <a:spAutoFit/>
          </a:bodyPr>
          <a:lstStyle/>
          <a:p>
            <a:pPr algn="ctr"/>
            <a:r>
              <a:rPr lang="es-ES" sz="2800" b="1" dirty="0">
                <a:latin typeface="Arial" pitchFamily="34" charset="0"/>
                <a:cs typeface="Arial" pitchFamily="34" charset="0"/>
              </a:rPr>
              <a:t>Pedro acababa de usar juramentos y palabras viles para negar que conocía a Jesús. </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9789A7FD-1D02-4A0D-B2CE-DFDFAB47F750}"/>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A61F202-D9EF-4F6F-A295-415E5FC459C3}"/>
              </a:ext>
            </a:extLst>
          </p:cNvPr>
          <p:cNvPicPr>
            <a:picLocks noChangeAspect="1"/>
          </p:cNvPicPr>
          <p:nvPr/>
        </p:nvPicPr>
        <p:blipFill>
          <a:blip r:embed="rId5"/>
          <a:stretch>
            <a:fillRect/>
          </a:stretch>
        </p:blipFill>
        <p:spPr>
          <a:xfrm>
            <a:off x="4644008" y="3145532"/>
            <a:ext cx="1440160" cy="936104"/>
          </a:xfrm>
          <a:prstGeom prst="rect">
            <a:avLst/>
          </a:prstGeom>
          <a:ln>
            <a:noFill/>
          </a:ln>
          <a:effectLst>
            <a:softEdge rad="112500"/>
          </a:effectLst>
        </p:spPr>
      </p:pic>
      <p:pic>
        <p:nvPicPr>
          <p:cNvPr id="3" name="Laodicea">
            <a:hlinkClick r:id="" action="ppaction://media"/>
            <a:extLst>
              <a:ext uri="{FF2B5EF4-FFF2-40B4-BE49-F238E27FC236}">
                <a16:creationId xmlns:a16="http://schemas.microsoft.com/office/drawing/2014/main" id="{EB0A6F02-1F12-41FD-864F-CB0CF79531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5527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796136" y="409228"/>
            <a:ext cx="3024336" cy="3970318"/>
          </a:xfrm>
          <a:prstGeom prst="rect">
            <a:avLst/>
          </a:prstGeom>
          <a:noFill/>
        </p:spPr>
        <p:txBody>
          <a:bodyPr wrap="square" rtlCol="0">
            <a:spAutoFit/>
          </a:bodyPr>
          <a:lstStyle/>
          <a:p>
            <a:pPr algn="ctr"/>
            <a:r>
              <a:rPr lang="es-ES" sz="2800" b="1" dirty="0">
                <a:latin typeface="Arial" pitchFamily="34" charset="0"/>
                <a:cs typeface="Arial" pitchFamily="34" charset="0"/>
              </a:rPr>
              <a:t>En la mirada de Jesús no había ira ni condenación. Había pesar, compasión y sobre todo amor, un profundo amor. </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E6343C99-F85E-470E-8F68-DDAECE5FB01A}"/>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364088" y="769268"/>
            <a:ext cx="3240360" cy="3539430"/>
          </a:xfrm>
          <a:prstGeom prst="rect">
            <a:avLst/>
          </a:prstGeom>
          <a:noFill/>
        </p:spPr>
        <p:txBody>
          <a:bodyPr wrap="square" rtlCol="0">
            <a:spAutoFit/>
          </a:bodyPr>
          <a:lstStyle/>
          <a:p>
            <a:pPr algn="ctr"/>
            <a:r>
              <a:rPr lang="es-ES" sz="2800" b="1" dirty="0">
                <a:latin typeface="Arial" pitchFamily="34" charset="0"/>
                <a:cs typeface="Arial" pitchFamily="34" charset="0"/>
              </a:rPr>
              <a:t>Pedro tenía demasiada confianza en su propio corazón. Amaba a Jesús, pero él quería tener el control de su vida. </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6E859265-EFC5-4B80-94B7-9CB63245589B}"/>
              </a:ext>
            </a:extLst>
          </p:cNvPr>
          <p:cNvPicPr>
            <a:picLocks noChangeAspect="1"/>
          </p:cNvPicPr>
          <p:nvPr/>
        </p:nvPicPr>
        <p:blipFill>
          <a:blip r:embed="rId5"/>
          <a:stretch>
            <a:fillRect/>
          </a:stretch>
        </p:blipFill>
        <p:spPr>
          <a:xfrm>
            <a:off x="7524328" y="4585692"/>
            <a:ext cx="792088" cy="576064"/>
          </a:xfrm>
          <a:prstGeom prst="rect">
            <a:avLst/>
          </a:prstGeom>
          <a:ln>
            <a:noFill/>
          </a:ln>
          <a:effectLst>
            <a:softEdge rad="112500"/>
          </a:effectLst>
        </p:spPr>
      </p:pic>
      <p:pic>
        <p:nvPicPr>
          <p:cNvPr id="5" name="Laodicea">
            <a:hlinkClick r:id="" action="ppaction://media"/>
            <a:extLst>
              <a:ext uri="{FF2B5EF4-FFF2-40B4-BE49-F238E27FC236}">
                <a16:creationId xmlns:a16="http://schemas.microsoft.com/office/drawing/2014/main" id="{DE47F2C6-42FF-4FC9-B652-680FF27879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5527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148064" y="1849388"/>
            <a:ext cx="3240360" cy="1384995"/>
          </a:xfrm>
          <a:prstGeom prst="rect">
            <a:avLst/>
          </a:prstGeom>
          <a:noFill/>
        </p:spPr>
        <p:txBody>
          <a:bodyPr wrap="square" rtlCol="0">
            <a:spAutoFit/>
          </a:bodyPr>
          <a:lstStyle/>
          <a:p>
            <a:pPr algn="ctr"/>
            <a:r>
              <a:rPr lang="es-ES" sz="2800" b="1" dirty="0">
                <a:latin typeface="Arial" pitchFamily="34" charset="0"/>
                <a:cs typeface="Arial" pitchFamily="34" charset="0"/>
              </a:rPr>
              <a:t>Solo Jesús es nuestra esperanza</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105C5FA7-D0C4-4FAD-9690-964D43834829}"/>
              </a:ext>
            </a:extLst>
          </p:cNvPr>
          <p:cNvPicPr>
            <a:picLocks noChangeAspect="1"/>
          </p:cNvPicPr>
          <p:nvPr/>
        </p:nvPicPr>
        <p:blipFill>
          <a:blip r:embed="rId3"/>
          <a:stretch>
            <a:fillRect/>
          </a:stretch>
        </p:blipFill>
        <p:spPr>
          <a:xfrm>
            <a:off x="7524328" y="4585692"/>
            <a:ext cx="864096" cy="576064"/>
          </a:xfrm>
          <a:prstGeom prst="rect">
            <a:avLst/>
          </a:prstGeom>
          <a:ln>
            <a:noFill/>
          </a:ln>
          <a:effectLst>
            <a:softEdge rad="112500"/>
          </a:effec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09ED582-1783-4A1F-A03E-F4128E745D23}"/>
              </a:ext>
            </a:extLst>
          </p:cNvPr>
          <p:cNvPicPr>
            <a:picLocks noChangeAspect="1"/>
          </p:cNvPicPr>
          <p:nvPr/>
        </p:nvPicPr>
        <p:blipFill>
          <a:blip r:embed="rId3"/>
          <a:stretch>
            <a:fillRect/>
          </a:stretch>
        </p:blipFill>
        <p:spPr>
          <a:xfrm>
            <a:off x="4644008" y="3145532"/>
            <a:ext cx="1440160" cy="936104"/>
          </a:xfrm>
          <a:prstGeom prst="rect">
            <a:avLst/>
          </a:prstGeom>
          <a:ln>
            <a:noFill/>
          </a:ln>
          <a:effectLst>
            <a:softEdge rad="112500"/>
          </a:effectLst>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91CB9D7-FDC2-42A2-910F-B530F17090AF}"/>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76056" y="1201316"/>
            <a:ext cx="3816424" cy="1815882"/>
          </a:xfrm>
          <a:prstGeom prst="rect">
            <a:avLst/>
          </a:prstGeom>
          <a:noFill/>
        </p:spPr>
        <p:txBody>
          <a:bodyPr wrap="square" rtlCol="0">
            <a:spAutoFit/>
          </a:bodyPr>
          <a:lstStyle/>
          <a:p>
            <a:pPr algn="ctr"/>
            <a:r>
              <a:rPr lang="es-ES" sz="2800" b="1" dirty="0">
                <a:latin typeface="Arial" pitchFamily="34" charset="0"/>
                <a:cs typeface="Arial" pitchFamily="34" charset="0"/>
              </a:rPr>
              <a:t>La incredulidad es básicamente desconfianza en Jesús. </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8148CB18-850E-4DDC-9F2D-FA14D95460F2}"/>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1331640" y="1417340"/>
            <a:ext cx="6624736" cy="212365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EL APÓSTOL PEDRO Y UNA VIDA DE ALTIBAJOS</a:t>
            </a:r>
          </a:p>
        </p:txBody>
      </p:sp>
      <p:grpSp>
        <p:nvGrpSpPr>
          <p:cNvPr id="9" name="Grupo 8"/>
          <p:cNvGrpSpPr/>
          <p:nvPr/>
        </p:nvGrpSpPr>
        <p:grpSpPr>
          <a:xfrm>
            <a:off x="1043608" y="1201316"/>
            <a:ext cx="6984776" cy="648072"/>
            <a:chOff x="1043608" y="1489348"/>
            <a:chExt cx="6984776" cy="648072"/>
          </a:xfrm>
        </p:grpSpPr>
        <p:sp>
          <p:nvSpPr>
            <p:cNvPr id="6" name="Retângulo 5"/>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0" name="Grupo 9"/>
          <p:cNvGrpSpPr/>
          <p:nvPr/>
        </p:nvGrpSpPr>
        <p:grpSpPr>
          <a:xfrm rot="10800000">
            <a:off x="1043608" y="3289548"/>
            <a:ext cx="6984776" cy="648072"/>
            <a:chOff x="1043608" y="1489348"/>
            <a:chExt cx="6984776" cy="648072"/>
          </a:xfrm>
        </p:grpSpPr>
        <p:sp>
          <p:nvSpPr>
            <p:cNvPr id="11" name="Retângulo 10"/>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p:cNvSpPr txBox="1"/>
          <p:nvPr/>
        </p:nvSpPr>
        <p:spPr>
          <a:xfrm>
            <a:off x="683568" y="1777380"/>
            <a:ext cx="1008112" cy="1446550"/>
          </a:xfrm>
          <a:prstGeom prst="rect">
            <a:avLst/>
          </a:prstGeom>
          <a:noFill/>
        </p:spPr>
        <p:txBody>
          <a:bodyPr wrap="square" rtlCol="0">
            <a:spAutoFit/>
          </a:bodyPr>
          <a:lstStyle/>
          <a:p>
            <a:pPr algn="ctr"/>
            <a:r>
              <a:rPr lang="pt-BR" sz="8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I.</a:t>
            </a:r>
          </a:p>
        </p:txBody>
      </p:sp>
      <p:pic>
        <p:nvPicPr>
          <p:cNvPr id="2" name="Imagen 1">
            <a:extLst>
              <a:ext uri="{FF2B5EF4-FFF2-40B4-BE49-F238E27FC236}">
                <a16:creationId xmlns:a16="http://schemas.microsoft.com/office/drawing/2014/main" id="{378353B5-9D5B-4F8E-9550-889CC2E094AE}"/>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355976" y="1273324"/>
            <a:ext cx="4104456" cy="2677656"/>
          </a:xfrm>
          <a:prstGeom prst="rect">
            <a:avLst/>
          </a:prstGeom>
          <a:noFill/>
        </p:spPr>
        <p:txBody>
          <a:bodyPr wrap="square" rtlCol="0">
            <a:spAutoFit/>
          </a:bodyPr>
          <a:lstStyle/>
          <a:p>
            <a:pPr algn="ctr"/>
            <a:r>
              <a:rPr lang="es-ES" sz="2800" b="1" dirty="0">
                <a:latin typeface="Arial" pitchFamily="34" charset="0"/>
                <a:cs typeface="Arial" pitchFamily="34" charset="0"/>
              </a:rPr>
              <a:t>La historia de Pedro es apasionante. No era un hombre de medias tintas. Era temperamental y apasionado.</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2D6230D0-71E0-4CFA-A063-2FE3D101AEEF}"/>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44008" y="337220"/>
            <a:ext cx="4176464" cy="4524315"/>
          </a:xfrm>
          <a:prstGeom prst="rect">
            <a:avLst/>
          </a:prstGeom>
          <a:noFill/>
        </p:spPr>
        <p:txBody>
          <a:bodyPr wrap="square" rtlCol="0">
            <a:spAutoFit/>
          </a:bodyPr>
          <a:lstStyle/>
          <a:p>
            <a:pPr algn="ctr"/>
            <a:r>
              <a:rPr lang="es-ES" sz="3200" b="1" dirty="0">
                <a:latin typeface="Arial" pitchFamily="34" charset="0"/>
                <a:cs typeface="Arial" pitchFamily="34" charset="0"/>
              </a:rPr>
              <a:t>Pedro tenía muchos defectos, era impetuoso, vanidoso, confiado en sí mismo. Además, no tenía una educación avanzada, era un hombre simple. </a:t>
            </a:r>
            <a:endParaRPr lang="pt-BR" sz="32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995836F4-CD4B-4A8A-8731-1C39F05FC23B}"/>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44008" y="2209428"/>
            <a:ext cx="4104456" cy="1384995"/>
          </a:xfrm>
          <a:prstGeom prst="rect">
            <a:avLst/>
          </a:prstGeom>
          <a:noFill/>
        </p:spPr>
        <p:txBody>
          <a:bodyPr wrap="square" rtlCol="0">
            <a:spAutoFit/>
          </a:bodyPr>
          <a:lstStyle/>
          <a:p>
            <a:pPr algn="ctr"/>
            <a:r>
              <a:rPr lang="es-ES" sz="2800" b="1" dirty="0">
                <a:latin typeface="Arial" pitchFamily="34" charset="0"/>
                <a:cs typeface="Arial" pitchFamily="34" charset="0"/>
              </a:rPr>
              <a:t>Jesús vio en él un material precioso para su reino.</a:t>
            </a:r>
            <a:endParaRPr lang="pt-BR" sz="28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18358FB5-359E-4FB1-8E4A-646EC6A0BFF0}"/>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436096" y="481236"/>
            <a:ext cx="3528392" cy="4154984"/>
          </a:xfrm>
          <a:prstGeom prst="rect">
            <a:avLst/>
          </a:prstGeom>
          <a:noFill/>
        </p:spPr>
        <p:txBody>
          <a:bodyPr wrap="square" rtlCol="0">
            <a:spAutoFit/>
          </a:bodyPr>
          <a:lstStyle/>
          <a:p>
            <a:pPr algn="ctr"/>
            <a:r>
              <a:rPr lang="es-ES" sz="2400" b="1" dirty="0">
                <a:latin typeface="Arial" pitchFamily="34" charset="0"/>
                <a:cs typeface="Arial" pitchFamily="34" charset="0"/>
              </a:rPr>
              <a:t>Durante el proceso de discipulado con Jesús, el apóstol Pedro tuvo el privilegio de escuchar las parábolas directamente de los labios de Jesús, de ser testigo presencial de los grandes milagros de Jesús. </a:t>
            </a:r>
            <a:endParaRPr lang="pt-BR" sz="2400" b="1" dirty="0">
              <a:latin typeface="Arial" pitchFamily="34" charset="0"/>
              <a:cs typeface="Arial" pitchFamily="34" charset="0"/>
            </a:endParaRPr>
          </a:p>
        </p:txBody>
      </p:sp>
      <p:pic>
        <p:nvPicPr>
          <p:cNvPr id="3" name="Imagen 2">
            <a:extLst>
              <a:ext uri="{FF2B5EF4-FFF2-40B4-BE49-F238E27FC236}">
                <a16:creationId xmlns:a16="http://schemas.microsoft.com/office/drawing/2014/main" id="{F561B813-89DD-4272-A9A5-6B7E7C22A3C0}"/>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1424</TotalTime>
  <Words>343</Words>
  <Application>Microsoft Office PowerPoint</Application>
  <PresentationFormat>Presentación en pantalla (16:10)</PresentationFormat>
  <Paragraphs>23</Paragraphs>
  <Slides>23</Slides>
  <Notes>0</Notes>
  <HiddenSlides>0</HiddenSlides>
  <MMClips>3</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23</vt:i4>
      </vt:variant>
    </vt:vector>
  </HeadingPairs>
  <TitlesOfParts>
    <vt:vector size="28" baseType="lpstr">
      <vt:lpstr>Arial</vt:lpstr>
      <vt:lpstr>Arial Black</vt:lpstr>
      <vt:lpstr>Calibri</vt:lpstr>
      <vt:lpstr>Tema do Office</vt:lpstr>
      <vt:lpstr>2_Tema do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Alana</dc:creator>
  <cp:lastModifiedBy>IASD OLOMEGA</cp:lastModifiedBy>
  <cp:revision>107</cp:revision>
  <dcterms:created xsi:type="dcterms:W3CDTF">2017-10-26T18:33:25Z</dcterms:created>
  <dcterms:modified xsi:type="dcterms:W3CDTF">2019-12-19T22:51:39Z</dcterms:modified>
</cp:coreProperties>
</file>